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1" r:id="rId6"/>
    <p:sldId id="260" r:id="rId7"/>
    <p:sldId id="259"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D68EF-02D1-4B06-A229-AE4149404052}"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D68EF-02D1-4B06-A229-AE4149404052}"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D68EF-02D1-4B06-A229-AE4149404052}" type="datetimeFigureOut">
              <a:rPr lang="en-US" smtClean="0"/>
              <a:pPr/>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D68EF-02D1-4B06-A229-AE4149404052}" type="datetimeFigureOut">
              <a:rPr lang="en-US" smtClean="0"/>
              <a:pPr/>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D68EF-02D1-4B06-A229-AE4149404052}" type="datetimeFigureOut">
              <a:rPr lang="en-US" smtClean="0"/>
              <a:pPr/>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D68EF-02D1-4B06-A229-AE4149404052}"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D68EF-02D1-4B06-A229-AE4149404052}"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D68EF-02D1-4B06-A229-AE4149404052}" type="datetimeFigureOut">
              <a:rPr lang="en-US" smtClean="0"/>
              <a:pPr/>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3A7A6-4616-4DAB-9EBA-62156482AF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hyperlink" Target="https://players.brightcove.net/4741948346001/Hk0AgRk3_default/index.html?videoId=612507360700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667000"/>
            <a:ext cx="6810198" cy="707886"/>
          </a:xfrm>
          <a:prstGeom prst="rect">
            <a:avLst/>
          </a:prstGeom>
        </p:spPr>
        <p:txBody>
          <a:bodyPr wrap="none">
            <a:spAutoFit/>
          </a:bodyPr>
          <a:lstStyle/>
          <a:p>
            <a:r>
              <a:rPr lang="en-US" sz="4000" b="1" dirty="0"/>
              <a:t>Surgical tool tracking with RFID</a:t>
            </a:r>
          </a:p>
        </p:txBody>
      </p:sp>
      <p:sp>
        <p:nvSpPr>
          <p:cNvPr id="3" name="Rectangle 2"/>
          <p:cNvSpPr/>
          <p:nvPr/>
        </p:nvSpPr>
        <p:spPr>
          <a:xfrm>
            <a:off x="1524000" y="3352800"/>
            <a:ext cx="6781800" cy="584775"/>
          </a:xfrm>
          <a:prstGeom prst="rect">
            <a:avLst/>
          </a:prstGeom>
        </p:spPr>
        <p:txBody>
          <a:bodyPr wrap="square">
            <a:spAutoFit/>
          </a:bodyPr>
          <a:lstStyle/>
          <a:p>
            <a:r>
              <a:rPr lang="en-US" sz="1600" dirty="0">
                <a:solidFill>
                  <a:srgbClr val="000000"/>
                </a:solidFill>
                <a:latin typeface="Verdana" panose="020B0604030504040204" pitchFamily="34" charset="0"/>
              </a:rPr>
              <a:t>With RFID technology </a:t>
            </a:r>
            <a:r>
              <a:rPr lang="en-US" sz="1600" dirty="0" smtClean="0">
                <a:solidFill>
                  <a:srgbClr val="000000"/>
                </a:solidFill>
                <a:latin typeface="Verdana" panose="020B0604030504040204" pitchFamily="34" charset="0"/>
              </a:rPr>
              <a:t>Stallion supports</a:t>
            </a:r>
            <a:r>
              <a:rPr lang="en-US" sz="1600" dirty="0"/>
              <a:t/>
            </a:r>
            <a:br>
              <a:rPr lang="en-US" sz="1600" dirty="0"/>
            </a:br>
            <a:r>
              <a:rPr lang="en-US" sz="1600" dirty="0">
                <a:solidFill>
                  <a:srgbClr val="000000"/>
                </a:solidFill>
                <a:latin typeface="Verdana" panose="020B0604030504040204" pitchFamily="34" charset="0"/>
              </a:rPr>
              <a:t>the improvement of safety and efficiency during surgery</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28800"/>
            <a:ext cx="5562600" cy="3970318"/>
          </a:xfrm>
          <a:prstGeom prst="rect">
            <a:avLst/>
          </a:prstGeom>
        </p:spPr>
        <p:txBody>
          <a:bodyPr wrap="square">
            <a:spAutoFit/>
          </a:bodyPr>
          <a:lstStyle/>
          <a:p>
            <a:pPr fontAlgn="base"/>
            <a:r>
              <a:rPr lang="en-US" dirty="0">
                <a:solidFill>
                  <a:srgbClr val="000000"/>
                </a:solidFill>
                <a:latin typeface="Verdana" panose="020B0604030504040204" pitchFamily="34" charset="0"/>
              </a:rPr>
              <a:t>US regulations require a UDI (Unique Device Identifier)</a:t>
            </a:r>
            <a:r>
              <a:rPr lang="en-US" baseline="30000"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be placed on each surgical tool by 2020. Europe follows this movement and plans to complete by 2027</a:t>
            </a:r>
            <a:r>
              <a:rPr lang="en-US" dirty="0" smtClean="0">
                <a:solidFill>
                  <a:srgbClr val="000000"/>
                </a:solidFill>
                <a:latin typeface="Verdana" panose="020B0604030504040204" pitchFamily="34" charset="0"/>
              </a:rPr>
              <a:t>.</a:t>
            </a:r>
          </a:p>
          <a:p>
            <a:pPr fontAlgn="base"/>
            <a:r>
              <a:rPr lang="en-US" dirty="0">
                <a:solidFill>
                  <a:srgbClr val="000000"/>
                </a:solidFill>
                <a:latin typeface="Verdana" panose="020B0604030504040204" pitchFamily="34" charset="0"/>
              </a:rPr>
              <a:t/>
            </a:r>
            <a:br>
              <a:rPr lang="en-US" dirty="0">
                <a:solidFill>
                  <a:srgbClr val="000000"/>
                </a:solidFill>
                <a:latin typeface="Verdana" panose="020B0604030504040204" pitchFamily="34" charset="0"/>
              </a:rPr>
            </a:br>
            <a:r>
              <a:rPr lang="en-US" dirty="0">
                <a:solidFill>
                  <a:srgbClr val="000000"/>
                </a:solidFill>
                <a:latin typeface="Verdana" panose="020B0604030504040204" pitchFamily="34" charset="0"/>
              </a:rPr>
              <a:t>Additionally, the set up of surgical tools is time consuming even by highly skilled and experienced operators. How to make the process more efficient is a big challenge</a:t>
            </a:r>
            <a:r>
              <a:rPr lang="en-US" dirty="0" smtClean="0">
                <a:solidFill>
                  <a:srgbClr val="000000"/>
                </a:solidFill>
                <a:latin typeface="Verdana" panose="020B0604030504040204" pitchFamily="34" charset="0"/>
              </a:rPr>
              <a:t>.</a:t>
            </a:r>
          </a:p>
          <a:p>
            <a:pPr fontAlgn="base"/>
            <a:endParaRPr lang="en-US" dirty="0">
              <a:solidFill>
                <a:srgbClr val="000000"/>
              </a:solidFill>
              <a:latin typeface="Verdana" panose="020B0604030504040204" pitchFamily="34" charset="0"/>
            </a:endParaRPr>
          </a:p>
          <a:p>
            <a:pPr fontAlgn="base"/>
            <a:r>
              <a:rPr lang="en-US" baseline="30000"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UDI(Unique Device Identification) regulation</a:t>
            </a:r>
            <a:br>
              <a:rPr lang="en-US" dirty="0">
                <a:solidFill>
                  <a:srgbClr val="000000"/>
                </a:solidFill>
                <a:latin typeface="Verdana" panose="020B0604030504040204" pitchFamily="34" charset="0"/>
              </a:rPr>
            </a:br>
            <a:r>
              <a:rPr lang="en-US" dirty="0">
                <a:solidFill>
                  <a:srgbClr val="000000"/>
                </a:solidFill>
                <a:latin typeface="Verdana" panose="020B0604030504040204" pitchFamily="34" charset="0"/>
              </a:rPr>
              <a:t>The rule of a product identification that should be applied to all medical devices for the safe use and storage</a:t>
            </a:r>
            <a:endParaRPr lang="en-US" b="0" i="0" dirty="0">
              <a:solidFill>
                <a:srgbClr val="000000"/>
              </a:solidFill>
              <a:effectLst/>
              <a:latin typeface="Verdana" panose="020B0604030504040204" pitchFamily="34" charset="0"/>
            </a:endParaRPr>
          </a:p>
        </p:txBody>
      </p:sp>
      <p:pic>
        <p:nvPicPr>
          <p:cNvPr id="3" name="Picture 2"/>
          <p:cNvPicPr>
            <a:picLocks noChangeAspect="1"/>
          </p:cNvPicPr>
          <p:nvPr/>
        </p:nvPicPr>
        <p:blipFill>
          <a:blip r:embed="rId2"/>
          <a:stretch>
            <a:fillRect/>
          </a:stretch>
        </p:blipFill>
        <p:spPr>
          <a:xfrm>
            <a:off x="5943600" y="1905000"/>
            <a:ext cx="3048000" cy="3352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230" r="2686" b="3664"/>
          <a:stretch/>
        </p:blipFill>
        <p:spPr>
          <a:xfrm>
            <a:off x="3115713" y="3200400"/>
            <a:ext cx="3285087" cy="2955877"/>
          </a:xfrm>
          <a:prstGeom prst="rect">
            <a:avLst/>
          </a:prstGeom>
        </p:spPr>
      </p:pic>
      <p:sp>
        <p:nvSpPr>
          <p:cNvPr id="2" name="Rectangle 1"/>
          <p:cNvSpPr/>
          <p:nvPr/>
        </p:nvSpPr>
        <p:spPr>
          <a:xfrm>
            <a:off x="2438400" y="457200"/>
            <a:ext cx="3752117" cy="400110"/>
          </a:xfrm>
          <a:prstGeom prst="rect">
            <a:avLst/>
          </a:prstGeom>
        </p:spPr>
        <p:txBody>
          <a:bodyPr wrap="none">
            <a:spAutoFit/>
          </a:bodyPr>
          <a:lstStyle/>
          <a:p>
            <a:r>
              <a:rPr lang="en-US" sz="2000" b="1" dirty="0" smtClean="0"/>
              <a:t>Challenges in </a:t>
            </a:r>
            <a:r>
              <a:rPr lang="en-US" sz="2000" b="1" dirty="0"/>
              <a:t>surgical tool market</a:t>
            </a:r>
          </a:p>
        </p:txBody>
      </p:sp>
      <p:pic>
        <p:nvPicPr>
          <p:cNvPr id="3" name="Picture 2"/>
          <p:cNvPicPr>
            <a:picLocks noChangeAspect="1"/>
          </p:cNvPicPr>
          <p:nvPr/>
        </p:nvPicPr>
        <p:blipFill rotWithShape="1">
          <a:blip r:embed="rId3"/>
          <a:srcRect l="3959" t="4645" r="5966" b="20465"/>
          <a:stretch/>
        </p:blipFill>
        <p:spPr>
          <a:xfrm>
            <a:off x="152400" y="1066800"/>
            <a:ext cx="3234521" cy="2988860"/>
          </a:xfrm>
          <a:prstGeom prst="rect">
            <a:avLst/>
          </a:prstGeom>
        </p:spPr>
      </p:pic>
      <p:pic>
        <p:nvPicPr>
          <p:cNvPr id="5" name="Picture 4"/>
          <p:cNvPicPr>
            <a:picLocks noChangeAspect="1"/>
          </p:cNvPicPr>
          <p:nvPr/>
        </p:nvPicPr>
        <p:blipFill>
          <a:blip r:embed="rId4"/>
          <a:stretch>
            <a:fillRect/>
          </a:stretch>
        </p:blipFill>
        <p:spPr>
          <a:xfrm>
            <a:off x="6373900" y="1676400"/>
            <a:ext cx="2770100" cy="30099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609600"/>
            <a:ext cx="2486898" cy="369332"/>
          </a:xfrm>
          <a:prstGeom prst="rect">
            <a:avLst/>
          </a:prstGeom>
        </p:spPr>
        <p:txBody>
          <a:bodyPr wrap="none">
            <a:spAutoFit/>
          </a:bodyPr>
          <a:lstStyle/>
          <a:p>
            <a:pPr algn="ctr" fontAlgn="base"/>
            <a:r>
              <a:rPr lang="en-US" dirty="0">
                <a:solidFill>
                  <a:srgbClr val="000000"/>
                </a:solidFill>
                <a:latin typeface="Verdana" panose="020B0604030504040204" pitchFamily="34" charset="0"/>
              </a:rPr>
              <a:t>Advantages of RFID</a:t>
            </a:r>
            <a:endParaRPr lang="en-US" b="0" i="0" dirty="0">
              <a:solidFill>
                <a:srgbClr val="000000"/>
              </a:solidFill>
              <a:effectLst/>
              <a:latin typeface="Verdana" panose="020B0604030504040204" pitchFamily="34" charset="0"/>
            </a:endParaRPr>
          </a:p>
        </p:txBody>
      </p:sp>
      <p:pic>
        <p:nvPicPr>
          <p:cNvPr id="3" name="Picture 2"/>
          <p:cNvPicPr>
            <a:picLocks noChangeAspect="1"/>
          </p:cNvPicPr>
          <p:nvPr/>
        </p:nvPicPr>
        <p:blipFill>
          <a:blip r:embed="rId2"/>
          <a:stretch>
            <a:fillRect/>
          </a:stretch>
        </p:blipFill>
        <p:spPr>
          <a:xfrm>
            <a:off x="152400" y="762000"/>
            <a:ext cx="3169920" cy="1981200"/>
          </a:xfrm>
          <a:prstGeom prst="rect">
            <a:avLst/>
          </a:prstGeom>
        </p:spPr>
      </p:pic>
      <p:sp>
        <p:nvSpPr>
          <p:cNvPr id="4" name="Rectangle 3"/>
          <p:cNvSpPr/>
          <p:nvPr/>
        </p:nvSpPr>
        <p:spPr>
          <a:xfrm>
            <a:off x="152400" y="2667000"/>
            <a:ext cx="2819400" cy="954107"/>
          </a:xfrm>
          <a:prstGeom prst="rect">
            <a:avLst/>
          </a:prstGeom>
        </p:spPr>
        <p:txBody>
          <a:bodyPr wrap="square">
            <a:spAutoFit/>
          </a:bodyPr>
          <a:lstStyle/>
          <a:p>
            <a:pPr fontAlgn="base">
              <a:buFont typeface="Arial" panose="020B0604020202020204" pitchFamily="34" charset="0"/>
              <a:buChar char="•"/>
            </a:pPr>
            <a:r>
              <a:rPr lang="en-US" sz="1400" dirty="0">
                <a:solidFill>
                  <a:srgbClr val="000000"/>
                </a:solidFill>
                <a:latin typeface="Verdana" panose="020B0604030504040204" pitchFamily="34" charset="0"/>
              </a:rPr>
              <a:t>RFID tag as unique ID.</a:t>
            </a:r>
          </a:p>
          <a:p>
            <a:pPr fontAlgn="base">
              <a:buFont typeface="Arial" panose="020B0604020202020204" pitchFamily="34" charset="0"/>
              <a:buChar char="•"/>
            </a:pPr>
            <a:r>
              <a:rPr lang="en-US" sz="1400" dirty="0">
                <a:solidFill>
                  <a:srgbClr val="000000"/>
                </a:solidFill>
                <a:latin typeface="Verdana" panose="020B0604030504040204" pitchFamily="34" charset="0"/>
              </a:rPr>
              <a:t>Record of use time and life time, makes management easier.</a:t>
            </a:r>
            <a:endParaRPr lang="en-US" sz="1400" b="0" i="0" dirty="0">
              <a:solidFill>
                <a:srgbClr val="000000"/>
              </a:solidFill>
              <a:effectLst/>
              <a:latin typeface="Verdana" panose="020B0604030504040204" pitchFamily="34" charset="0"/>
            </a:endParaRPr>
          </a:p>
        </p:txBody>
      </p:sp>
      <p:pic>
        <p:nvPicPr>
          <p:cNvPr id="5" name="Picture 4"/>
          <p:cNvPicPr>
            <a:picLocks noChangeAspect="1"/>
          </p:cNvPicPr>
          <p:nvPr/>
        </p:nvPicPr>
        <p:blipFill>
          <a:blip r:embed="rId3"/>
          <a:stretch>
            <a:fillRect/>
          </a:stretch>
        </p:blipFill>
        <p:spPr>
          <a:xfrm>
            <a:off x="2895600" y="1600200"/>
            <a:ext cx="3276600" cy="2247900"/>
          </a:xfrm>
          <a:prstGeom prst="rect">
            <a:avLst/>
          </a:prstGeom>
        </p:spPr>
      </p:pic>
      <p:sp>
        <p:nvSpPr>
          <p:cNvPr id="6" name="Rectangle 5"/>
          <p:cNvSpPr/>
          <p:nvPr/>
        </p:nvSpPr>
        <p:spPr>
          <a:xfrm>
            <a:off x="2895600" y="3810000"/>
            <a:ext cx="3352800" cy="1169551"/>
          </a:xfrm>
          <a:prstGeom prst="rect">
            <a:avLst/>
          </a:prstGeom>
        </p:spPr>
        <p:txBody>
          <a:bodyPr wrap="square">
            <a:spAutoFit/>
          </a:bodyPr>
          <a:lstStyle/>
          <a:p>
            <a:pPr fontAlgn="base"/>
            <a:r>
              <a:rPr lang="en-US" sz="1400" dirty="0">
                <a:solidFill>
                  <a:srgbClr val="000000"/>
                </a:solidFill>
                <a:latin typeface="Verdana" panose="020B0604030504040204" pitchFamily="34" charset="0"/>
              </a:rPr>
              <a:t>Quick and batch reading with RFID enables operators to efficiently assemble and check the set of tools.* RFID Reader in above image</a:t>
            </a:r>
            <a:r>
              <a:rPr lang="en-US" sz="1400" dirty="0" smtClean="0">
                <a:solidFill>
                  <a:srgbClr val="000000"/>
                </a:solidFill>
                <a:latin typeface="Verdana" panose="020B0604030504040204" pitchFamily="34" charset="0"/>
              </a:rPr>
              <a:t>. </a:t>
            </a:r>
            <a:r>
              <a:rPr lang="en-US" sz="1400" u="sng" dirty="0" smtClean="0">
                <a:solidFill>
                  <a:srgbClr val="000000"/>
                </a:solidFill>
                <a:latin typeface="Verdana" panose="020B0604030504040204" pitchFamily="34" charset="0"/>
              </a:rPr>
              <a:t>Alien</a:t>
            </a:r>
            <a:r>
              <a:rPr lang="en-US" sz="1400" dirty="0" smtClean="0">
                <a:solidFill>
                  <a:srgbClr val="000000"/>
                </a:solidFill>
                <a:latin typeface="Verdana" panose="020B0604030504040204" pitchFamily="34" charset="0"/>
              </a:rPr>
              <a:t> </a:t>
            </a:r>
            <a:r>
              <a:rPr lang="en-US" sz="1400" u="sng" dirty="0" smtClean="0">
                <a:solidFill>
                  <a:srgbClr val="000000"/>
                </a:solidFill>
                <a:latin typeface="Verdana" panose="020B0604030504040204" pitchFamily="34" charset="0"/>
              </a:rPr>
              <a:t>ALR SH350 </a:t>
            </a:r>
            <a:r>
              <a:rPr lang="en-US" sz="1400" u="sng" dirty="0">
                <a:solidFill>
                  <a:srgbClr val="000000"/>
                </a:solidFill>
                <a:latin typeface="Verdana" panose="020B0604030504040204" pitchFamily="34" charset="0"/>
              </a:rPr>
              <a:t>Terminal</a:t>
            </a:r>
          </a:p>
        </p:txBody>
      </p:sp>
      <p:pic>
        <p:nvPicPr>
          <p:cNvPr id="7" name="Picture 6"/>
          <p:cNvPicPr>
            <a:picLocks noChangeAspect="1"/>
          </p:cNvPicPr>
          <p:nvPr/>
        </p:nvPicPr>
        <p:blipFill>
          <a:blip r:embed="rId4"/>
          <a:stretch>
            <a:fillRect/>
          </a:stretch>
        </p:blipFill>
        <p:spPr>
          <a:xfrm>
            <a:off x="6172200" y="2590800"/>
            <a:ext cx="2895600" cy="2133600"/>
          </a:xfrm>
          <a:prstGeom prst="rect">
            <a:avLst/>
          </a:prstGeom>
        </p:spPr>
      </p:pic>
      <p:sp>
        <p:nvSpPr>
          <p:cNvPr id="8" name="Rectangle 7"/>
          <p:cNvSpPr/>
          <p:nvPr/>
        </p:nvSpPr>
        <p:spPr>
          <a:xfrm>
            <a:off x="5984543" y="4800600"/>
            <a:ext cx="3124200" cy="1384995"/>
          </a:xfrm>
          <a:prstGeom prst="rect">
            <a:avLst/>
          </a:prstGeom>
        </p:spPr>
        <p:txBody>
          <a:bodyPr wrap="square">
            <a:spAutoFit/>
          </a:bodyPr>
          <a:lstStyle/>
          <a:p>
            <a:pPr fontAlgn="base">
              <a:buFont typeface="Arial" panose="020B0604020202020204" pitchFamily="34" charset="0"/>
              <a:buChar char="•"/>
            </a:pPr>
            <a:r>
              <a:rPr lang="en-US" sz="1400" dirty="0">
                <a:solidFill>
                  <a:srgbClr val="000000"/>
                </a:solidFill>
                <a:latin typeface="Verdana" panose="020B0604030504040204" pitchFamily="34" charset="0"/>
              </a:rPr>
              <a:t>Measuring the times of use for each tool to reduce excessive amount of stock.</a:t>
            </a:r>
          </a:p>
          <a:p>
            <a:pPr fontAlgn="base">
              <a:buFont typeface="Arial" panose="020B0604020202020204" pitchFamily="34" charset="0"/>
              <a:buChar char="•"/>
            </a:pPr>
            <a:r>
              <a:rPr lang="en-US" sz="1400" dirty="0">
                <a:solidFill>
                  <a:srgbClr val="000000"/>
                </a:solidFill>
                <a:latin typeface="Verdana" panose="020B0604030504040204" pitchFamily="34" charset="0"/>
              </a:rPr>
              <a:t>Recording the order of the use to optimize the preparation of tools before surgery.</a:t>
            </a:r>
          </a:p>
        </p:txBody>
      </p:sp>
      <p:pic>
        <p:nvPicPr>
          <p:cNvPr id="10" name="Picture 9"/>
          <p:cNvPicPr>
            <a:picLocks noChangeAspect="1"/>
          </p:cNvPicPr>
          <p:nvPr/>
        </p:nvPicPr>
        <p:blipFill>
          <a:blip r:embed="rId5"/>
          <a:stretch>
            <a:fillRect/>
          </a:stretch>
        </p:blipFill>
        <p:spPr>
          <a:xfrm>
            <a:off x="5160739" y="2895600"/>
            <a:ext cx="953013" cy="846139"/>
          </a:xfrm>
          <a:prstGeom prst="rect">
            <a:avLst/>
          </a:prstGeom>
        </p:spPr>
      </p:pic>
    </p:spTree>
    <p:extLst>
      <p:ext uri="{BB962C8B-B14F-4D97-AF65-F5344CB8AC3E}">
        <p14:creationId xmlns:p14="http://schemas.microsoft.com/office/powerpoint/2010/main" val="3124572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447800"/>
            <a:ext cx="1342995" cy="369332"/>
          </a:xfrm>
          <a:prstGeom prst="rect">
            <a:avLst/>
          </a:prstGeom>
        </p:spPr>
        <p:txBody>
          <a:bodyPr wrap="none">
            <a:spAutoFit/>
          </a:bodyPr>
          <a:lstStyle/>
          <a:p>
            <a:pPr algn="ctr" fontAlgn="base"/>
            <a:r>
              <a:rPr lang="en-US" dirty="0">
                <a:solidFill>
                  <a:srgbClr val="000000"/>
                </a:solidFill>
                <a:latin typeface="Verdana" panose="020B0604030504040204" pitchFamily="34" charset="0"/>
              </a:rPr>
              <a:t>Why RFID</a:t>
            </a:r>
            <a:endParaRPr lang="en-US" b="0" i="0" dirty="0">
              <a:solidFill>
                <a:srgbClr val="000000"/>
              </a:solidFill>
              <a:effectLst/>
              <a:latin typeface="Verdana" panose="020B0604030504040204" pitchFamily="34" charset="0"/>
            </a:endParaRPr>
          </a:p>
        </p:txBody>
      </p:sp>
      <p:sp>
        <p:nvSpPr>
          <p:cNvPr id="3" name="Rectangle 2"/>
          <p:cNvSpPr/>
          <p:nvPr/>
        </p:nvSpPr>
        <p:spPr>
          <a:xfrm>
            <a:off x="457200" y="2209800"/>
            <a:ext cx="7848600" cy="923330"/>
          </a:xfrm>
          <a:prstGeom prst="rect">
            <a:avLst/>
          </a:prstGeom>
        </p:spPr>
        <p:txBody>
          <a:bodyPr wrap="square">
            <a:spAutoFit/>
          </a:bodyPr>
          <a:lstStyle/>
          <a:p>
            <a:pPr fontAlgn="base">
              <a:buFont typeface="Arial" panose="020B0604020202020204" pitchFamily="34" charset="0"/>
              <a:buChar char="•"/>
            </a:pPr>
            <a:r>
              <a:rPr lang="en-US" dirty="0">
                <a:solidFill>
                  <a:srgbClr val="000000"/>
                </a:solidFill>
                <a:latin typeface="Verdana" panose="020B0604030504040204" pitchFamily="34" charset="0"/>
              </a:rPr>
              <a:t>Efficient Inventory count and time usage management.</a:t>
            </a:r>
          </a:p>
          <a:p>
            <a:pPr fontAlgn="base">
              <a:buFont typeface="Arial" panose="020B0604020202020204" pitchFamily="34" charset="0"/>
              <a:buChar char="•"/>
            </a:pPr>
            <a:r>
              <a:rPr lang="en-US" dirty="0">
                <a:solidFill>
                  <a:srgbClr val="000000"/>
                </a:solidFill>
                <a:latin typeface="Verdana" panose="020B0604030504040204" pitchFamily="34" charset="0"/>
              </a:rPr>
              <a:t>Reading in batches for quick management.</a:t>
            </a:r>
          </a:p>
          <a:p>
            <a:pPr fontAlgn="base">
              <a:buFont typeface="Arial" panose="020B0604020202020204" pitchFamily="34" charset="0"/>
              <a:buChar char="•"/>
            </a:pPr>
            <a:r>
              <a:rPr lang="en-US" dirty="0">
                <a:solidFill>
                  <a:srgbClr val="000000"/>
                </a:solidFill>
                <a:latin typeface="Verdana" panose="020B0604030504040204" pitchFamily="34" charset="0"/>
              </a:rPr>
              <a:t>Reading is possible even when covered with blood after surgery.</a:t>
            </a:r>
            <a:endParaRPr lang="en-US" b="0" i="0" dirty="0">
              <a:solidFill>
                <a:srgbClr val="000000"/>
              </a:solidFill>
              <a:effectLst/>
              <a:latin typeface="Verdana" panose="020B0604030504040204" pitchFamily="34" charset="0"/>
            </a:endParaRPr>
          </a:p>
        </p:txBody>
      </p:sp>
      <p:sp>
        <p:nvSpPr>
          <p:cNvPr id="4" name="Rectangle 3"/>
          <p:cNvSpPr/>
          <p:nvPr/>
        </p:nvSpPr>
        <p:spPr>
          <a:xfrm>
            <a:off x="457200" y="4343400"/>
            <a:ext cx="8458200" cy="1200329"/>
          </a:xfrm>
          <a:prstGeom prst="rect">
            <a:avLst/>
          </a:prstGeom>
        </p:spPr>
        <p:txBody>
          <a:bodyPr wrap="square">
            <a:spAutoFit/>
          </a:bodyPr>
          <a:lstStyle/>
          <a:p>
            <a:pPr fontAlgn="base">
              <a:buFont typeface="Arial" panose="020B0604020202020204" pitchFamily="34" charset="0"/>
              <a:buChar char="•"/>
            </a:pPr>
            <a:r>
              <a:rPr lang="en-US" dirty="0">
                <a:solidFill>
                  <a:srgbClr val="000000"/>
                </a:solidFill>
                <a:latin typeface="Verdana" panose="020B0604030504040204" pitchFamily="34" charset="0"/>
              </a:rPr>
              <a:t>RFID tag for on-metal application is available.</a:t>
            </a:r>
          </a:p>
          <a:p>
            <a:pPr fontAlgn="base">
              <a:buFont typeface="Arial" panose="020B0604020202020204" pitchFamily="34" charset="0"/>
              <a:buChar char="•"/>
            </a:pPr>
            <a:r>
              <a:rPr lang="en-US" dirty="0">
                <a:solidFill>
                  <a:srgbClr val="000000"/>
                </a:solidFill>
                <a:latin typeface="Verdana" panose="020B0604030504040204" pitchFamily="34" charset="0"/>
              </a:rPr>
              <a:t>Robust RFID tag that can survive auto-clave process is available.</a:t>
            </a:r>
          </a:p>
          <a:p>
            <a:pPr fontAlgn="base">
              <a:buFont typeface="Arial" panose="020B0604020202020204" pitchFamily="34" charset="0"/>
              <a:buChar char="•"/>
            </a:pPr>
            <a:r>
              <a:rPr lang="en-US" dirty="0">
                <a:solidFill>
                  <a:srgbClr val="000000"/>
                </a:solidFill>
                <a:latin typeface="Verdana" panose="020B0604030504040204" pitchFamily="34" charset="0"/>
              </a:rPr>
              <a:t>Murata can offer support on the reading environment and how/where to attach the tag with in-depth knowledge on RF technology.</a:t>
            </a:r>
            <a:endParaRPr lang="en-US" b="0" i="0" dirty="0">
              <a:solidFill>
                <a:srgbClr val="000000"/>
              </a:solidFill>
              <a:effectLst/>
              <a:latin typeface="Verdana" panose="020B0604030504040204" pitchFamily="34" charset="0"/>
            </a:endParaRPr>
          </a:p>
        </p:txBody>
      </p:sp>
      <p:sp>
        <p:nvSpPr>
          <p:cNvPr id="5" name="Rectangle 4"/>
          <p:cNvSpPr/>
          <p:nvPr/>
        </p:nvSpPr>
        <p:spPr>
          <a:xfrm>
            <a:off x="3200400" y="3733800"/>
            <a:ext cx="1574597" cy="369332"/>
          </a:xfrm>
          <a:prstGeom prst="rect">
            <a:avLst/>
          </a:prstGeom>
        </p:spPr>
        <p:txBody>
          <a:bodyPr wrap="none">
            <a:spAutoFit/>
          </a:bodyPr>
          <a:lstStyle/>
          <a:p>
            <a:pPr algn="ctr" fontAlgn="base"/>
            <a:r>
              <a:rPr lang="en-US" dirty="0">
                <a:solidFill>
                  <a:srgbClr val="000000"/>
                </a:solidFill>
                <a:latin typeface="Verdana" panose="020B0604030504040204" pitchFamily="34" charset="0"/>
              </a:rPr>
              <a:t>Why Murata</a:t>
            </a:r>
            <a:endParaRPr lang="en-US"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208781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685800"/>
            <a:ext cx="2078581" cy="369332"/>
          </a:xfrm>
          <a:prstGeom prst="rect">
            <a:avLst/>
          </a:prstGeom>
        </p:spPr>
        <p:txBody>
          <a:bodyPr wrap="none">
            <a:spAutoFit/>
          </a:bodyPr>
          <a:lstStyle/>
          <a:p>
            <a:pPr algn="ctr" fontAlgn="base"/>
            <a:r>
              <a:rPr lang="en-US" dirty="0">
                <a:solidFill>
                  <a:srgbClr val="000000"/>
                </a:solidFill>
                <a:latin typeface="Verdana" panose="020B0604030504040204" pitchFamily="34" charset="0"/>
              </a:rPr>
              <a:t>Reading method</a:t>
            </a:r>
            <a:endParaRPr lang="en-US" b="0" i="0" dirty="0">
              <a:solidFill>
                <a:srgbClr val="000000"/>
              </a:solidFill>
              <a:effectLst/>
              <a:latin typeface="Verdana" panose="020B0604030504040204" pitchFamily="34" charset="0"/>
            </a:endParaRPr>
          </a:p>
        </p:txBody>
      </p:sp>
      <p:pic>
        <p:nvPicPr>
          <p:cNvPr id="3" name="Picture 2"/>
          <p:cNvPicPr>
            <a:picLocks noChangeAspect="1"/>
          </p:cNvPicPr>
          <p:nvPr/>
        </p:nvPicPr>
        <p:blipFill rotWithShape="1">
          <a:blip r:embed="rId2"/>
          <a:srcRect t="9791" r="30149"/>
          <a:stretch/>
        </p:blipFill>
        <p:spPr>
          <a:xfrm>
            <a:off x="152400" y="1828800"/>
            <a:ext cx="3171967" cy="3072335"/>
          </a:xfrm>
          <a:prstGeom prst="rect">
            <a:avLst/>
          </a:prstGeom>
        </p:spPr>
      </p:pic>
      <p:pic>
        <p:nvPicPr>
          <p:cNvPr id="4" name="Picture 3"/>
          <p:cNvPicPr>
            <a:picLocks noChangeAspect="1"/>
          </p:cNvPicPr>
          <p:nvPr/>
        </p:nvPicPr>
        <p:blipFill>
          <a:blip r:embed="rId3"/>
          <a:stretch>
            <a:fillRect/>
          </a:stretch>
        </p:blipFill>
        <p:spPr>
          <a:xfrm>
            <a:off x="3276600" y="3429000"/>
            <a:ext cx="834571" cy="762000"/>
          </a:xfrm>
          <a:prstGeom prst="rect">
            <a:avLst/>
          </a:prstGeom>
        </p:spPr>
      </p:pic>
      <p:pic>
        <p:nvPicPr>
          <p:cNvPr id="5" name="Picture 4"/>
          <p:cNvPicPr>
            <a:picLocks noChangeAspect="1"/>
          </p:cNvPicPr>
          <p:nvPr/>
        </p:nvPicPr>
        <p:blipFill>
          <a:blip r:embed="rId4"/>
          <a:stretch>
            <a:fillRect/>
          </a:stretch>
        </p:blipFill>
        <p:spPr>
          <a:xfrm>
            <a:off x="4648200" y="1752600"/>
            <a:ext cx="4267200" cy="2667000"/>
          </a:xfrm>
          <a:prstGeom prst="rect">
            <a:avLst/>
          </a:prstGeom>
        </p:spPr>
      </p:pic>
      <p:sp>
        <p:nvSpPr>
          <p:cNvPr id="6" name="Rectangle 5"/>
          <p:cNvSpPr/>
          <p:nvPr/>
        </p:nvSpPr>
        <p:spPr>
          <a:xfrm>
            <a:off x="76200" y="4572000"/>
            <a:ext cx="4572000" cy="646331"/>
          </a:xfrm>
          <a:prstGeom prst="rect">
            <a:avLst/>
          </a:prstGeom>
        </p:spPr>
        <p:txBody>
          <a:bodyPr>
            <a:spAutoFit/>
          </a:bodyPr>
          <a:lstStyle/>
          <a:p>
            <a:r>
              <a:rPr lang="en-US" dirty="0">
                <a:solidFill>
                  <a:srgbClr val="000000"/>
                </a:solidFill>
                <a:latin typeface="Verdana" panose="020B0604030504040204" pitchFamily="34" charset="0"/>
              </a:rPr>
              <a:t>Scanning with hand-held reader </a:t>
            </a:r>
            <a:r>
              <a:rPr lang="en-US" dirty="0" err="1" smtClean="0">
                <a:solidFill>
                  <a:srgbClr val="000000"/>
                </a:solidFill>
                <a:latin typeface="Verdana" panose="020B0604030504040204" pitchFamily="34" charset="0"/>
              </a:rPr>
              <a:t>Reader</a:t>
            </a:r>
            <a:r>
              <a:rPr lang="en-US" dirty="0" smtClean="0">
                <a:solidFill>
                  <a:srgbClr val="000000"/>
                </a:solidFill>
                <a:latin typeface="Verdana" panose="020B0604030504040204" pitchFamily="34" charset="0"/>
              </a:rPr>
              <a:t>.</a:t>
            </a:r>
            <a:endParaRPr lang="en-US" dirty="0"/>
          </a:p>
        </p:txBody>
      </p:sp>
      <p:sp>
        <p:nvSpPr>
          <p:cNvPr id="7" name="Rectangle 6"/>
          <p:cNvSpPr/>
          <p:nvPr/>
        </p:nvSpPr>
        <p:spPr>
          <a:xfrm>
            <a:off x="4876800" y="4572000"/>
            <a:ext cx="3733800" cy="923330"/>
          </a:xfrm>
          <a:prstGeom prst="rect">
            <a:avLst/>
          </a:prstGeom>
        </p:spPr>
        <p:txBody>
          <a:bodyPr wrap="square">
            <a:spAutoFit/>
          </a:bodyPr>
          <a:lstStyle/>
          <a:p>
            <a:r>
              <a:rPr lang="en-US" dirty="0">
                <a:solidFill>
                  <a:srgbClr val="000000"/>
                </a:solidFill>
                <a:latin typeface="Verdana" panose="020B0604030504040204" pitchFamily="34" charset="0"/>
              </a:rPr>
              <a:t>Set reader </a:t>
            </a:r>
            <a:r>
              <a:rPr lang="en-US" dirty="0" smtClean="0">
                <a:solidFill>
                  <a:srgbClr val="000000"/>
                </a:solidFill>
                <a:latin typeface="Verdana" panose="020B0604030504040204" pitchFamily="34" charset="0"/>
              </a:rPr>
              <a:t>and </a:t>
            </a:r>
            <a:r>
              <a:rPr lang="en-US" dirty="0">
                <a:solidFill>
                  <a:srgbClr val="000000"/>
                </a:solidFill>
                <a:latin typeface="Verdana" panose="020B0604030504040204" pitchFamily="34" charset="0"/>
              </a:rPr>
              <a:t>antennas to read tags without manual operation.</a:t>
            </a:r>
            <a:endParaRPr lang="en-US" dirty="0"/>
          </a:p>
        </p:txBody>
      </p:sp>
    </p:spTree>
    <p:extLst>
      <p:ext uri="{BB962C8B-B14F-4D97-AF65-F5344CB8AC3E}">
        <p14:creationId xmlns:p14="http://schemas.microsoft.com/office/powerpoint/2010/main" val="235200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685800"/>
            <a:ext cx="1805302" cy="369332"/>
          </a:xfrm>
          <a:prstGeom prst="rect">
            <a:avLst/>
          </a:prstGeom>
        </p:spPr>
        <p:txBody>
          <a:bodyPr wrap="none">
            <a:spAutoFit/>
          </a:bodyPr>
          <a:lstStyle/>
          <a:p>
            <a:pPr algn="ctr" fontAlgn="base"/>
            <a:r>
              <a:rPr lang="en-US" dirty="0">
                <a:solidFill>
                  <a:srgbClr val="000000"/>
                </a:solidFill>
                <a:latin typeface="Verdana" panose="020B0604030504040204" pitchFamily="34" charset="0"/>
              </a:rPr>
              <a:t>How to attach</a:t>
            </a:r>
            <a:endParaRPr lang="en-US" b="0" i="0" dirty="0">
              <a:solidFill>
                <a:srgbClr val="000000"/>
              </a:solidFill>
              <a:effectLst/>
              <a:latin typeface="Verdana" panose="020B0604030504040204" pitchFamily="34" charset="0"/>
            </a:endParaRPr>
          </a:p>
        </p:txBody>
      </p:sp>
      <p:sp>
        <p:nvSpPr>
          <p:cNvPr id="3" name="Rectangle 3"/>
          <p:cNvSpPr txBox="1">
            <a:spLocks noChangeArrowheads="1"/>
          </p:cNvSpPr>
          <p:nvPr/>
        </p:nvSpPr>
        <p:spPr>
          <a:xfrm>
            <a:off x="0" y="1219200"/>
            <a:ext cx="5918748" cy="4953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5000"/>
              </a:lnSpc>
              <a:spcBef>
                <a:spcPct val="25000"/>
              </a:spcBef>
              <a:buFont typeface="Arial" pitchFamily="34" charset="0"/>
              <a:buNone/>
            </a:pPr>
            <a:r>
              <a:rPr lang="en-US" sz="1400" b="1" dirty="0" smtClean="0"/>
              <a:t>Surface Preparation :</a:t>
            </a:r>
          </a:p>
          <a:p>
            <a:pPr marL="285750" indent="-285750">
              <a:lnSpc>
                <a:spcPct val="125000"/>
              </a:lnSpc>
              <a:spcBef>
                <a:spcPct val="25000"/>
              </a:spcBef>
              <a:buFont typeface="Wingdings" panose="05000000000000000000" pitchFamily="2" charset="2"/>
              <a:buChar char="ü"/>
            </a:pPr>
            <a:r>
              <a:rPr lang="en-US" sz="1400" dirty="0" smtClean="0"/>
              <a:t>When mounting a RFID tag to any asset, the success of the application depends not only on the strength of the epoxy or adhesive, but also on how well the adhesive adheres to the surface to which it being applied. The strength of the bond relies on the epoxy’s ability to mechanically attach into the surface.</a:t>
            </a:r>
          </a:p>
          <a:p>
            <a:pPr marL="285750" indent="-285750">
              <a:lnSpc>
                <a:spcPct val="125000"/>
              </a:lnSpc>
              <a:spcBef>
                <a:spcPct val="25000"/>
              </a:spcBef>
              <a:buFont typeface="Wingdings" panose="05000000000000000000" pitchFamily="2" charset="2"/>
              <a:buChar char="ü"/>
            </a:pPr>
            <a:r>
              <a:rPr lang="en-US" sz="1400" b="1" dirty="0" smtClean="0"/>
              <a:t>Clean </a:t>
            </a:r>
            <a:r>
              <a:rPr lang="en-US" sz="1400" dirty="0" smtClean="0"/>
              <a:t>– bonding surfaces must be free of any contaminants such as </a:t>
            </a:r>
            <a:r>
              <a:rPr lang="en-US" sz="1400" b="1" dirty="0" smtClean="0"/>
              <a:t>grease, oil, and wax</a:t>
            </a:r>
            <a:r>
              <a:rPr lang="en-US" sz="1400" dirty="0" smtClean="0"/>
              <a:t>, that might have built up from regular use. Clean contaminated surfaces </a:t>
            </a:r>
            <a:r>
              <a:rPr lang="en-US" sz="1400" b="1" dirty="0" smtClean="0"/>
              <a:t>with lacquer thinner, acetone, or isopropyl rubbing alcohol, </a:t>
            </a:r>
            <a:r>
              <a:rPr lang="en-US" sz="1400" dirty="0" smtClean="0"/>
              <a:t>whichever is most appropriate to the surface. Wipe with a dry towel before the solvent dries. Follow all safety precautions when working with solvents.</a:t>
            </a:r>
          </a:p>
          <a:p>
            <a:pPr marL="285750" indent="-285750">
              <a:lnSpc>
                <a:spcPct val="125000"/>
              </a:lnSpc>
              <a:spcBef>
                <a:spcPct val="25000"/>
              </a:spcBef>
              <a:buFont typeface="Wingdings" panose="05000000000000000000" pitchFamily="2" charset="2"/>
              <a:buChar char="ü"/>
            </a:pPr>
            <a:r>
              <a:rPr lang="en-US" sz="1400" b="1" dirty="0" smtClean="0"/>
              <a:t>Dry</a:t>
            </a:r>
            <a:r>
              <a:rPr lang="en-US" sz="1400" dirty="0" smtClean="0"/>
              <a:t> –</a:t>
            </a:r>
            <a:r>
              <a:rPr lang="en-US" sz="1400" b="1" dirty="0" smtClean="0"/>
              <a:t> all bonding surfaces must be as dry as possible for good adhesion</a:t>
            </a:r>
            <a:r>
              <a:rPr lang="en-US" sz="1400" dirty="0" smtClean="0"/>
              <a:t>. Allow several minutes for drying, and if necessary, accelerate drying by warming the surface with a </a:t>
            </a:r>
            <a:r>
              <a:rPr lang="en-US" sz="1400" b="1" dirty="0" smtClean="0"/>
              <a:t>hair dryer or heat lamp. </a:t>
            </a:r>
            <a:r>
              <a:rPr lang="en-US" sz="1400" dirty="0" smtClean="0"/>
              <a:t>When working outdoors, watch for condensation that could affect the bonding process.</a:t>
            </a:r>
          </a:p>
          <a:p>
            <a:pPr marL="285750" indent="-285750">
              <a:lnSpc>
                <a:spcPct val="125000"/>
              </a:lnSpc>
              <a:spcBef>
                <a:spcPct val="25000"/>
              </a:spcBef>
              <a:buFont typeface="Wingdings" panose="05000000000000000000" pitchFamily="2" charset="2"/>
              <a:buChar char="ü"/>
            </a:pPr>
            <a:r>
              <a:rPr lang="en-US" sz="1400" b="1" dirty="0" smtClean="0"/>
              <a:t>Attach Tag </a:t>
            </a:r>
            <a:r>
              <a:rPr lang="en-US" sz="1400" dirty="0" smtClean="0"/>
              <a:t>– apply tag to the surface. Firmly press down for several seconds to ensure the bonding surface is completely contacting the tag. Be advised of the recommend curing time of the adhesive or epoxy, ranging from a couple minutes to several days, to ensure the maximum bonding strength of the attachment.</a:t>
            </a:r>
          </a:p>
          <a:p>
            <a:pPr marL="0" indent="0">
              <a:lnSpc>
                <a:spcPct val="125000"/>
              </a:lnSpc>
              <a:spcBef>
                <a:spcPct val="25000"/>
              </a:spcBef>
              <a:buFont typeface="Arial" pitchFamily="34" charset="0"/>
              <a:buNone/>
            </a:pPr>
            <a:endParaRPr lang="en-US" sz="1100" dirty="0"/>
          </a:p>
        </p:txBody>
      </p:sp>
      <p:pic>
        <p:nvPicPr>
          <p:cNvPr id="4" name="Picture 3"/>
          <p:cNvPicPr>
            <a:picLocks noChangeAspect="1"/>
          </p:cNvPicPr>
          <p:nvPr/>
        </p:nvPicPr>
        <p:blipFill rotWithShape="1">
          <a:blip r:embed="rId2"/>
          <a:srcRect l="23707" r="24117"/>
          <a:stretch/>
        </p:blipFill>
        <p:spPr>
          <a:xfrm>
            <a:off x="8101885" y="1784307"/>
            <a:ext cx="965915" cy="1232973"/>
          </a:xfrm>
          <a:prstGeom prst="rect">
            <a:avLst/>
          </a:prstGeom>
        </p:spPr>
      </p:pic>
      <p:pic>
        <p:nvPicPr>
          <p:cNvPr id="5" name="Picture 4"/>
          <p:cNvPicPr>
            <a:picLocks noChangeAspect="1"/>
          </p:cNvPicPr>
          <p:nvPr/>
        </p:nvPicPr>
        <p:blipFill>
          <a:blip r:embed="rId3"/>
          <a:stretch>
            <a:fillRect/>
          </a:stretch>
        </p:blipFill>
        <p:spPr>
          <a:xfrm>
            <a:off x="5928826" y="1660832"/>
            <a:ext cx="1841567" cy="1547911"/>
          </a:xfrm>
          <a:prstGeom prst="rect">
            <a:avLst/>
          </a:prstGeom>
        </p:spPr>
      </p:pic>
      <p:pic>
        <p:nvPicPr>
          <p:cNvPr id="6" name="Picture 5"/>
          <p:cNvPicPr>
            <a:picLocks noChangeAspect="1"/>
          </p:cNvPicPr>
          <p:nvPr/>
        </p:nvPicPr>
        <p:blipFill>
          <a:blip r:embed="rId4"/>
          <a:stretch>
            <a:fillRect/>
          </a:stretch>
        </p:blipFill>
        <p:spPr>
          <a:xfrm>
            <a:off x="5919600" y="3307720"/>
            <a:ext cx="2963840" cy="1251842"/>
          </a:xfrm>
          <a:prstGeom prst="rect">
            <a:avLst/>
          </a:prstGeom>
        </p:spPr>
      </p:pic>
      <p:pic>
        <p:nvPicPr>
          <p:cNvPr id="7" name="Picture 6"/>
          <p:cNvPicPr>
            <a:picLocks noChangeAspect="1"/>
          </p:cNvPicPr>
          <p:nvPr/>
        </p:nvPicPr>
        <p:blipFill>
          <a:blip r:embed="rId5"/>
          <a:stretch>
            <a:fillRect/>
          </a:stretch>
        </p:blipFill>
        <p:spPr>
          <a:xfrm>
            <a:off x="5918748" y="4679367"/>
            <a:ext cx="2964692" cy="1492833"/>
          </a:xfrm>
          <a:prstGeom prst="rect">
            <a:avLst/>
          </a:prstGeom>
        </p:spPr>
      </p:pic>
    </p:spTree>
    <p:extLst>
      <p:ext uri="{BB962C8B-B14F-4D97-AF65-F5344CB8AC3E}">
        <p14:creationId xmlns:p14="http://schemas.microsoft.com/office/powerpoint/2010/main" val="27304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00200"/>
            <a:ext cx="2942537" cy="369332"/>
          </a:xfrm>
          <a:prstGeom prst="rect">
            <a:avLst/>
          </a:prstGeom>
        </p:spPr>
        <p:txBody>
          <a:bodyPr wrap="none">
            <a:spAutoFit/>
          </a:bodyPr>
          <a:lstStyle/>
          <a:p>
            <a:pPr algn="ctr" fontAlgn="base"/>
            <a:r>
              <a:rPr lang="en-US" dirty="0">
                <a:solidFill>
                  <a:srgbClr val="000000"/>
                </a:solidFill>
                <a:latin typeface="Verdana" panose="020B0604030504040204" pitchFamily="34" charset="0"/>
              </a:rPr>
              <a:t>Read range (Reference)</a:t>
            </a:r>
            <a:endParaRPr lang="en-US" b="0" i="0" dirty="0">
              <a:solidFill>
                <a:srgbClr val="000000"/>
              </a:solidFill>
              <a:effectLst/>
              <a:latin typeface="Verdana" panose="020B0604030504040204" pitchFamily="34" charset="0"/>
            </a:endParaRPr>
          </a:p>
        </p:txBody>
      </p:sp>
      <p:sp>
        <p:nvSpPr>
          <p:cNvPr id="3" name="Rectangle 2"/>
          <p:cNvSpPr/>
          <p:nvPr/>
        </p:nvSpPr>
        <p:spPr>
          <a:xfrm>
            <a:off x="1447800" y="2057400"/>
            <a:ext cx="7086600" cy="923330"/>
          </a:xfrm>
          <a:prstGeom prst="rect">
            <a:avLst/>
          </a:prstGeom>
        </p:spPr>
        <p:txBody>
          <a:bodyPr wrap="square">
            <a:spAutoFit/>
          </a:bodyPr>
          <a:lstStyle/>
          <a:p>
            <a:r>
              <a:rPr lang="en-US" dirty="0">
                <a:solidFill>
                  <a:srgbClr val="000000"/>
                </a:solidFill>
                <a:latin typeface="Verdana" panose="020B0604030504040204" pitchFamily="34" charset="0"/>
              </a:rPr>
              <a:t>10cm~1m</a:t>
            </a:r>
            <a:r>
              <a:rPr lang="en-US" dirty="0"/>
              <a:t/>
            </a:r>
            <a:br>
              <a:rPr lang="en-US" dirty="0"/>
            </a:br>
            <a:r>
              <a:rPr lang="en-US" baseline="30000" dirty="0">
                <a:solidFill>
                  <a:srgbClr val="000000"/>
                </a:solidFill>
                <a:latin typeface="Verdana" panose="020B0604030504040204" pitchFamily="34" charset="0"/>
              </a:rPr>
              <a:t>*</a:t>
            </a:r>
            <a:r>
              <a:rPr lang="en-US" dirty="0">
                <a:solidFill>
                  <a:srgbClr val="000000"/>
                </a:solidFill>
                <a:latin typeface="Verdana" panose="020B0604030504040204" pitchFamily="34" charset="0"/>
              </a:rPr>
              <a:t> Read range is subject to change upon the evaluated environment</a:t>
            </a:r>
            <a:endParaRPr lang="en-US" dirty="0"/>
          </a:p>
        </p:txBody>
      </p:sp>
      <p:sp>
        <p:nvSpPr>
          <p:cNvPr id="4" name="Rectangle 3"/>
          <p:cNvSpPr/>
          <p:nvPr/>
        </p:nvSpPr>
        <p:spPr>
          <a:xfrm>
            <a:off x="1447800" y="3124200"/>
            <a:ext cx="6019800" cy="646331"/>
          </a:xfrm>
          <a:prstGeom prst="rect">
            <a:avLst/>
          </a:prstGeom>
        </p:spPr>
        <p:txBody>
          <a:bodyPr wrap="square">
            <a:spAutoFit/>
          </a:bodyPr>
          <a:lstStyle/>
          <a:p>
            <a:r>
              <a:rPr lang="en-US" u="sng" dirty="0">
                <a:hlinkClick r:id="rId2"/>
              </a:rPr>
              <a:t>https://players.brightcove.net/4741948346001/Hk0AgRk3_default/index.html?videoId=6125073607001</a:t>
            </a:r>
            <a:endParaRPr lang="en-US" u="sng" dirty="0"/>
          </a:p>
        </p:txBody>
      </p:sp>
    </p:spTree>
    <p:extLst>
      <p:ext uri="{BB962C8B-B14F-4D97-AF65-F5344CB8AC3E}">
        <p14:creationId xmlns:p14="http://schemas.microsoft.com/office/powerpoint/2010/main" val="3523804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448</Words>
  <Application>Microsoft Office PowerPoint</Application>
  <PresentationFormat>On-screen Show (4:3)</PresentationFormat>
  <Paragraphs>33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Stallion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Stallion</dc:creator>
  <cp:lastModifiedBy>Microsoft</cp:lastModifiedBy>
  <cp:revision>14</cp:revision>
  <dcterms:created xsi:type="dcterms:W3CDTF">2015-06-23T11:58:51Z</dcterms:created>
  <dcterms:modified xsi:type="dcterms:W3CDTF">2020-04-10T06:40:59Z</dcterms:modified>
</cp:coreProperties>
</file>